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oto Sans KR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K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otoSansKR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0b33289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0b33289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50ba0f4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50ba0f4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50ba0f4b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50ba0f4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50ba0f4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50ba0f4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50ba0f4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750ba0f4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50b33289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50b33289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50b33289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50b33289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50b33289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50b33289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50b33289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50b33289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9d5e8e7b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9d5e8e7b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50ba0f4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50ba0f4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50ba0f4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50ba0f4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9d5e8e7b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9d5e8e7b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4.png"/><Relationship Id="rId13" Type="http://schemas.openxmlformats.org/officeDocument/2006/relationships/image" Target="../media/image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5" Type="http://schemas.openxmlformats.org/officeDocument/2006/relationships/image" Target="../media/image10.png"/><Relationship Id="rId14" Type="http://schemas.openxmlformats.org/officeDocument/2006/relationships/image" Target="../media/image1.png"/><Relationship Id="rId17" Type="http://schemas.openxmlformats.org/officeDocument/2006/relationships/image" Target="../media/image9.png"/><Relationship Id="rId16" Type="http://schemas.openxmlformats.org/officeDocument/2006/relationships/image" Target="../media/image7.png"/><Relationship Id="rId5" Type="http://schemas.openxmlformats.org/officeDocument/2006/relationships/image" Target="../media/image14.png"/><Relationship Id="rId19" Type="http://schemas.openxmlformats.org/officeDocument/2006/relationships/image" Target="../media/image16.png"/><Relationship Id="rId6" Type="http://schemas.openxmlformats.org/officeDocument/2006/relationships/image" Target="../media/image20.png"/><Relationship Id="rId18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22450" y="2245500"/>
            <a:ext cx="3899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Project Adam : Part 1</a:t>
            </a:r>
            <a:endParaRPr b="1"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22450" y="3415075"/>
            <a:ext cx="3899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정 의 정</a:t>
            </a:r>
            <a:endParaRPr b="1" sz="16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22450" y="3736075"/>
            <a:ext cx="3899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김 태 휘</a:t>
            </a:r>
            <a:endParaRPr b="1" sz="16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7998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7135550" y="4524375"/>
            <a:ext cx="1932300" cy="5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" y="742950"/>
            <a:ext cx="8686801" cy="41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4800600" y="788307"/>
            <a:ext cx="4114800" cy="411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228600" y="788307"/>
            <a:ext cx="4114800" cy="411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데이터 수집 &amp; 전처리 (예정)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457200" y="1224782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CNN/Daily Mail Dataset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57200" y="192395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XSum (Extreme Summarization)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457200" y="26231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Gigaword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57200" y="331427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Newsroom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457200" y="400940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Multi-News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5029200" y="121874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AI Hub : Summarization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5029200" y="191792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Naver News NIA Dataset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5029200" y="261710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Korpora Datasets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5029200" y="3316282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KcBERT Datasets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5029200" y="401545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KAIST Corpus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837940" y="4674900"/>
            <a:ext cx="8961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ENG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409940" y="4674900"/>
            <a:ext cx="8961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KOR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개발 일정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" name="Google Shape;241;p24"/>
          <p:cNvSpPr txBox="1"/>
          <p:nvPr>
            <p:ph idx="1" type="body"/>
          </p:nvPr>
        </p:nvSpPr>
        <p:spPr>
          <a:xfrm>
            <a:off x="182850" y="914400"/>
            <a:ext cx="2743200" cy="914400"/>
          </a:xfrm>
          <a:prstGeom prst="rect">
            <a:avLst/>
          </a:prstGeom>
          <a:solidFill>
            <a:srgbClr val="B6D7A8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기초 세팅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3200550" y="914400"/>
            <a:ext cx="2743200" cy="914400"/>
          </a:xfrm>
          <a:prstGeom prst="rect">
            <a:avLst/>
          </a:prstGeom>
          <a:solidFill>
            <a:srgbClr val="B6D7A8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Chrome Extension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+ 개발 (BirdsEye)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6218100" y="914400"/>
            <a:ext cx="2743200" cy="9144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Firebase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Functions + Firestore + GCS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CRUD + API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6217950" y="2321825"/>
            <a:ext cx="2743200" cy="914400"/>
          </a:xfrm>
          <a:prstGeom prst="rect">
            <a:avLst/>
          </a:prstGeom>
          <a:solidFill>
            <a:srgbClr val="FFE59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언어 감지 (Language Detection)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+ 데이터 수집 + 전처리 + 개발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3200400" y="2321825"/>
            <a:ext cx="2743200" cy="914400"/>
          </a:xfrm>
          <a:prstGeom prst="rect">
            <a:avLst/>
          </a:prstGeom>
          <a:solidFill>
            <a:srgbClr val="F9CB9C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 추출 (Keyword Extraction)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+ 데이터 수집 + 전처리 + 개발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182850" y="2321825"/>
            <a:ext cx="2743200" cy="914400"/>
          </a:xfrm>
          <a:prstGeom prst="rect">
            <a:avLst/>
          </a:prstGeom>
          <a:solidFill>
            <a:srgbClr val="EA999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감정 분석 (Sentiment Analysis)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+ 데이터 수집 + 전처리 + 개발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183000" y="3760625"/>
            <a:ext cx="2743200" cy="914400"/>
          </a:xfrm>
          <a:prstGeom prst="rect">
            <a:avLst/>
          </a:prstGeom>
          <a:solidFill>
            <a:srgbClr val="EA999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개체 인식/판별 (NER)</a:t>
            </a:r>
            <a:b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+ 데이터 수집 + 전처리 + 개발</a:t>
            </a:r>
            <a:endParaRPr b="1"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3200550" y="3760625"/>
            <a:ext cx="2743200" cy="914400"/>
          </a:xfrm>
          <a:prstGeom prst="rect">
            <a:avLst/>
          </a:prstGeom>
          <a:solidFill>
            <a:srgbClr val="98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요약 (Summarization)</a:t>
            </a:r>
            <a:br>
              <a:rPr b="1" lang="en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+ 데이터 수집 + 전처리 + 개발</a:t>
            </a:r>
            <a:endParaRPr b="1" sz="12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6218100" y="3760625"/>
            <a:ext cx="2743200" cy="914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버그 해결 + 최적화 + 배포</a:t>
            </a:r>
            <a:endParaRPr b="1" sz="12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50" name="Google Shape;250;p24"/>
          <p:cNvCxnSpPr/>
          <p:nvPr/>
        </p:nvCxnSpPr>
        <p:spPr>
          <a:xfrm>
            <a:off x="2926050" y="1371600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1" name="Google Shape;251;p24"/>
          <p:cNvCxnSpPr/>
          <p:nvPr/>
        </p:nvCxnSpPr>
        <p:spPr>
          <a:xfrm>
            <a:off x="5943750" y="1371600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2" name="Google Shape;252;p24"/>
          <p:cNvCxnSpPr/>
          <p:nvPr/>
        </p:nvCxnSpPr>
        <p:spPr>
          <a:xfrm rot="5400000">
            <a:off x="7327350" y="2091000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3" name="Google Shape;253;p24"/>
          <p:cNvCxnSpPr/>
          <p:nvPr/>
        </p:nvCxnSpPr>
        <p:spPr>
          <a:xfrm rot="10800000">
            <a:off x="5693550" y="2779025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4" name="Google Shape;254;p24"/>
          <p:cNvCxnSpPr/>
          <p:nvPr/>
        </p:nvCxnSpPr>
        <p:spPr>
          <a:xfrm rot="10800000">
            <a:off x="2676000" y="2779025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5" name="Google Shape;255;p24"/>
          <p:cNvCxnSpPr/>
          <p:nvPr/>
        </p:nvCxnSpPr>
        <p:spPr>
          <a:xfrm rot="5400000">
            <a:off x="1292250" y="3498413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6" name="Google Shape;256;p24"/>
          <p:cNvCxnSpPr/>
          <p:nvPr/>
        </p:nvCxnSpPr>
        <p:spPr>
          <a:xfrm>
            <a:off x="2926050" y="4217825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7" name="Google Shape;257;p24"/>
          <p:cNvCxnSpPr/>
          <p:nvPr/>
        </p:nvCxnSpPr>
        <p:spPr>
          <a:xfrm>
            <a:off x="5943750" y="4217825"/>
            <a:ext cx="5244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457200" y="514350"/>
            <a:ext cx="8229600" cy="4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3600">
                <a:latin typeface="Noto Sans KR"/>
                <a:ea typeface="Noto Sans KR"/>
                <a:cs typeface="Noto Sans KR"/>
                <a:sym typeface="Noto Sans KR"/>
              </a:rPr>
              <a:t>END</a:t>
            </a:r>
            <a:endParaRPr b="1" sz="36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목차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463040" y="1026475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 &amp; 역할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47438" y="2377440"/>
            <a:ext cx="640080" cy="4431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03</a:t>
            </a:r>
          </a:p>
        </p:txBody>
      </p:sp>
      <p:sp>
        <p:nvSpPr>
          <p:cNvPr id="65" name="Google Shape;65;p14"/>
          <p:cNvSpPr txBox="1"/>
          <p:nvPr/>
        </p:nvSpPr>
        <p:spPr>
          <a:xfrm>
            <a:off x="1463040" y="16566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시작하기에 앞서…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63040" y="2314013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463040" y="2972113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463040" y="3630225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구조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547437" y="1097280"/>
            <a:ext cx="591946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4A86E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01</a:t>
            </a:r>
          </a:p>
        </p:txBody>
      </p:sp>
      <p:sp>
        <p:nvSpPr>
          <p:cNvPr id="70" name="Google Shape;70;p14"/>
          <p:cNvSpPr/>
          <p:nvPr/>
        </p:nvSpPr>
        <p:spPr>
          <a:xfrm>
            <a:off x="547450" y="1719350"/>
            <a:ext cx="640081" cy="4431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02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547437" y="3035538"/>
            <a:ext cx="640081" cy="4431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04</a:t>
            </a:r>
          </a:p>
        </p:txBody>
      </p:sp>
      <p:sp>
        <p:nvSpPr>
          <p:cNvPr id="72" name="Google Shape;72;p14"/>
          <p:cNvSpPr/>
          <p:nvPr/>
        </p:nvSpPr>
        <p:spPr>
          <a:xfrm>
            <a:off x="547438" y="3693650"/>
            <a:ext cx="640081" cy="4431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05</a:t>
            </a:r>
          </a:p>
        </p:txBody>
      </p:sp>
      <p:sp>
        <p:nvSpPr>
          <p:cNvPr id="73" name="Google Shape;73;p14"/>
          <p:cNvSpPr/>
          <p:nvPr/>
        </p:nvSpPr>
        <p:spPr>
          <a:xfrm>
            <a:off x="4802519" y="1721592"/>
            <a:ext cx="636238" cy="438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07</a:t>
            </a:r>
          </a:p>
        </p:txBody>
      </p:sp>
      <p:sp>
        <p:nvSpPr>
          <p:cNvPr id="74" name="Google Shape;74;p14"/>
          <p:cNvSpPr/>
          <p:nvPr/>
        </p:nvSpPr>
        <p:spPr>
          <a:xfrm>
            <a:off x="4802521" y="1081500"/>
            <a:ext cx="636238" cy="438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06</a:t>
            </a:r>
          </a:p>
        </p:txBody>
      </p:sp>
      <p:sp>
        <p:nvSpPr>
          <p:cNvPr id="75" name="Google Shape;75;p14"/>
          <p:cNvSpPr/>
          <p:nvPr/>
        </p:nvSpPr>
        <p:spPr>
          <a:xfrm>
            <a:off x="4802519" y="2352433"/>
            <a:ext cx="636238" cy="438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08</a:t>
            </a:r>
          </a:p>
        </p:txBody>
      </p:sp>
      <p:sp>
        <p:nvSpPr>
          <p:cNvPr id="76" name="Google Shape;76;p14"/>
          <p:cNvSpPr/>
          <p:nvPr/>
        </p:nvSpPr>
        <p:spPr>
          <a:xfrm>
            <a:off x="4802517" y="3037800"/>
            <a:ext cx="636239" cy="438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09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4802515" y="3695879"/>
            <a:ext cx="636240" cy="4386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10</a:t>
            </a:r>
          </a:p>
        </p:txBody>
      </p:sp>
      <p:sp>
        <p:nvSpPr>
          <p:cNvPr id="78" name="Google Shape;78;p14"/>
          <p:cNvSpPr txBox="1"/>
          <p:nvPr/>
        </p:nvSpPr>
        <p:spPr>
          <a:xfrm>
            <a:off x="5577840" y="1026475"/>
            <a:ext cx="2926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User Flow : BirdsEye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577840" y="1666575"/>
            <a:ext cx="2926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Wireframe : BirdsEye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577840" y="2306675"/>
            <a:ext cx="2926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5577840" y="2982775"/>
            <a:ext cx="2926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 &amp; 전처리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577840" y="3658875"/>
            <a:ext cx="2926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일정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팀원 및 역할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215425" y="2506913"/>
            <a:ext cx="2066700" cy="178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2215425" y="2506975"/>
            <a:ext cx="2066700" cy="49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정의정(팀장)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2215425" y="3149225"/>
            <a:ext cx="2066700" cy="4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Full-Stack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861875" y="2506913"/>
            <a:ext cx="2066700" cy="178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4861875" y="2506975"/>
            <a:ext cx="2066700" cy="49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김태휘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853075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5"/>
          <p:cNvCxnSpPr>
            <a:stCxn id="93" idx="2"/>
            <a:endCxn id="88" idx="0"/>
          </p:cNvCxnSpPr>
          <p:nvPr/>
        </p:nvCxnSpPr>
        <p:spPr>
          <a:xfrm rot="5400000">
            <a:off x="3654900" y="1589875"/>
            <a:ext cx="510900" cy="13233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>
            <a:stCxn id="91" idx="0"/>
            <a:endCxn id="93" idx="2"/>
          </p:cNvCxnSpPr>
          <p:nvPr/>
        </p:nvCxnSpPr>
        <p:spPr>
          <a:xfrm flipH="1" rot="5400000">
            <a:off x="4978125" y="1589813"/>
            <a:ext cx="510900" cy="13233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4861875" y="3149225"/>
            <a:ext cx="2066700" cy="4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Full-Stack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6"/>
          <p:cNvCxnSpPr/>
          <p:nvPr/>
        </p:nvCxnSpPr>
        <p:spPr>
          <a:xfrm>
            <a:off x="731520" y="2857500"/>
            <a:ext cx="60819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" name="Google Shape;102;p16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시작하기에 앞서…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228600" y="937200"/>
            <a:ext cx="43434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업계(?)의 진행 방향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" y="164592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075" y="1645913"/>
            <a:ext cx="247996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800" y="164592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200" y="1417350"/>
            <a:ext cx="1371602" cy="13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543800" y="2571750"/>
            <a:ext cx="9144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AGI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" name="Google Shape;109;p16"/>
          <p:cNvSpPr/>
          <p:nvPr/>
        </p:nvSpPr>
        <p:spPr>
          <a:xfrm flipH="1">
            <a:off x="5943600" y="822963"/>
            <a:ext cx="2743200" cy="457200"/>
          </a:xfrm>
          <a:prstGeom prst="wedgeRoundRectCallout">
            <a:avLst>
              <a:gd fmla="val -23755" name="adj1"/>
              <a:gd fmla="val 84766" name="adj2"/>
              <a:gd fmla="val 0" name="adj3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General : 이것저것 다 잘해요</a:t>
            </a:r>
            <a:endParaRPr sz="1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228600" y="3200400"/>
            <a:ext cx="43434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KR"/>
              <a:buChar char="●"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우리의 접근 방향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57200" y="4114800"/>
            <a:ext cx="8229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이것저것 다 잘하는 AI 말고, </a:t>
            </a:r>
            <a:r>
              <a:rPr b="1" lang="en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특수한 업무</a:t>
            </a: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만 보다 효율적으로 잘 해내는 AI를 만들어보자.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457200" y="3771900"/>
            <a:ext cx="8229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AGI의 모든 능력을 우리가 항상 필요로 할까?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5029190" y="4402131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번역 : Translation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목표 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182850" y="899852"/>
            <a:ext cx="4114800" cy="411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1792190" y="731520"/>
            <a:ext cx="8961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AI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94300" y="1311300"/>
            <a:ext cx="3291900" cy="329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1792190" y="1133856"/>
            <a:ext cx="8961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ML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1005738" y="1722750"/>
            <a:ext cx="2469000" cy="24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1792190" y="1536181"/>
            <a:ext cx="8961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DL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417350" y="2545800"/>
            <a:ext cx="822900" cy="82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463090" y="2811006"/>
            <a:ext cx="7314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RNN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240250" y="2545800"/>
            <a:ext cx="822900" cy="82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2285990" y="2808006"/>
            <a:ext cx="731400" cy="29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CNN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4800600" y="899852"/>
            <a:ext cx="4114800" cy="411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5715000" y="685781"/>
            <a:ext cx="2286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NLP (자연어처리)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>
            <a:off x="3185100" y="2144981"/>
            <a:ext cx="1616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32" name="Google Shape;132;p17"/>
          <p:cNvCxnSpPr/>
          <p:nvPr/>
        </p:nvCxnSpPr>
        <p:spPr>
          <a:xfrm>
            <a:off x="3531750" y="1647875"/>
            <a:ext cx="127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33" name="Google Shape;133;p17"/>
          <p:cNvSpPr txBox="1"/>
          <p:nvPr/>
        </p:nvSpPr>
        <p:spPr>
          <a:xfrm>
            <a:off x="5029190" y="1419381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  <a:latin typeface="Noto Sans KR"/>
                <a:ea typeface="Noto Sans KR"/>
                <a:cs typeface="Noto Sans KR"/>
                <a:sym typeface="Noto Sans KR"/>
              </a:rPr>
              <a:t>언어 감지 : Language Detection</a:t>
            </a:r>
            <a:endParaRPr b="1">
              <a:solidFill>
                <a:schemeClr val="dk1"/>
              </a:solidFill>
              <a:highlight>
                <a:srgbClr val="FFE5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029190" y="1916506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  <a:latin typeface="Noto Sans KR"/>
                <a:ea typeface="Noto Sans KR"/>
                <a:cs typeface="Noto Sans KR"/>
                <a:sym typeface="Noto Sans KR"/>
              </a:rPr>
              <a:t>키워드 추출 : Keyword Extraction</a:t>
            </a:r>
            <a:endParaRPr b="1">
              <a:solidFill>
                <a:schemeClr val="dk1"/>
              </a:solidFill>
              <a:highlight>
                <a:srgbClr val="FFE5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029190" y="2413631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  <a:latin typeface="Noto Sans KR"/>
                <a:ea typeface="Noto Sans KR"/>
                <a:cs typeface="Noto Sans KR"/>
                <a:sym typeface="Noto Sans KR"/>
              </a:rPr>
              <a:t>감정 분석 : Sentiment Analysis</a:t>
            </a:r>
            <a:endParaRPr b="1">
              <a:solidFill>
                <a:schemeClr val="dk1"/>
              </a:solidFill>
              <a:highlight>
                <a:srgbClr val="FFE5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029190" y="2910756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  <a:latin typeface="Noto Sans KR"/>
                <a:ea typeface="Noto Sans KR"/>
                <a:cs typeface="Noto Sans KR"/>
                <a:sym typeface="Noto Sans KR"/>
              </a:rPr>
              <a:t>개체명 인식 : Named-Entity Recognition</a:t>
            </a:r>
            <a:endParaRPr b="1">
              <a:solidFill>
                <a:schemeClr val="dk1"/>
              </a:solidFill>
              <a:highlight>
                <a:srgbClr val="FFE5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029190" y="3407881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E599"/>
                </a:highlight>
                <a:latin typeface="Noto Sans KR"/>
                <a:ea typeface="Noto Sans KR"/>
                <a:cs typeface="Noto Sans KR"/>
                <a:sym typeface="Noto Sans KR"/>
              </a:rPr>
              <a:t>요약 : Summarization</a:t>
            </a:r>
            <a:endParaRPr b="1">
              <a:solidFill>
                <a:schemeClr val="dk1"/>
              </a:solidFill>
              <a:highlight>
                <a:srgbClr val="FFE599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029190" y="3905006"/>
            <a:ext cx="36576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전사 : Transcription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574250" y="885950"/>
            <a:ext cx="2433600" cy="2133600"/>
          </a:xfrm>
          <a:prstGeom prst="roundRect">
            <a:avLst>
              <a:gd fmla="val 11241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" name="Google Shape;145;p18"/>
          <p:cNvSpPr txBox="1"/>
          <p:nvPr/>
        </p:nvSpPr>
        <p:spPr>
          <a:xfrm>
            <a:off x="574251" y="877000"/>
            <a:ext cx="243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Frontend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355181" y="885938"/>
            <a:ext cx="2433600" cy="2133600"/>
          </a:xfrm>
          <a:prstGeom prst="roundRect">
            <a:avLst>
              <a:gd fmla="val 11241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7" name="Google Shape;147;p18"/>
          <p:cNvSpPr txBox="1"/>
          <p:nvPr/>
        </p:nvSpPr>
        <p:spPr>
          <a:xfrm>
            <a:off x="3355175" y="877000"/>
            <a:ext cx="243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Backend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6136112" y="885950"/>
            <a:ext cx="2433600" cy="2133600"/>
          </a:xfrm>
          <a:prstGeom prst="roundRect">
            <a:avLst>
              <a:gd fmla="val 11241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9" name="Google Shape;149;p18"/>
          <p:cNvSpPr txBox="1"/>
          <p:nvPr/>
        </p:nvSpPr>
        <p:spPr>
          <a:xfrm>
            <a:off x="6136100" y="877000"/>
            <a:ext cx="243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ML &amp; NLP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547100" y="3318525"/>
            <a:ext cx="5241600" cy="1521900"/>
          </a:xfrm>
          <a:prstGeom prst="roundRect">
            <a:avLst>
              <a:gd fmla="val 11241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1" name="Google Shape;151;p18"/>
          <p:cNvSpPr txBox="1"/>
          <p:nvPr/>
        </p:nvSpPr>
        <p:spPr>
          <a:xfrm>
            <a:off x="547100" y="3313650"/>
            <a:ext cx="52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Data Management, Processing &amp; Training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6136100" y="3318525"/>
            <a:ext cx="2460900" cy="1521900"/>
          </a:xfrm>
          <a:prstGeom prst="roundRect">
            <a:avLst>
              <a:gd fmla="val 11241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3" name="Google Shape;153;p18"/>
          <p:cNvSpPr txBox="1"/>
          <p:nvPr/>
        </p:nvSpPr>
        <p:spPr>
          <a:xfrm>
            <a:off x="6136100" y="3313650"/>
            <a:ext cx="243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Collaboration Tools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00" y="1496856"/>
            <a:ext cx="92093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797" y="2371425"/>
            <a:ext cx="1810513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188" y="1496863"/>
            <a:ext cx="72498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8513" y="149931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9075" y="22571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1787" y="1499288"/>
            <a:ext cx="578031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8763" y="1367838"/>
            <a:ext cx="74458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4885" y="2232500"/>
            <a:ext cx="1363335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7762" y="1367862"/>
            <a:ext cx="568234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4702" y="3923922"/>
            <a:ext cx="1686395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101" y="3923935"/>
            <a:ext cx="1114425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81625" y="3923915"/>
            <a:ext cx="606287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6799" y="3923925"/>
            <a:ext cx="63246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01772" y="39239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38768" y="3923926"/>
            <a:ext cx="454233" cy="68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23650" y="39239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19">
            <a:alphaModFix/>
          </a:blip>
          <a:srcRect b="0" l="15025" r="14497" t="0"/>
          <a:stretch/>
        </p:blipFill>
        <p:spPr>
          <a:xfrm>
            <a:off x="7785650" y="3923925"/>
            <a:ext cx="724975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88681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0" y="0"/>
            <a:ext cx="684900" cy="1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구조 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278275" y="0"/>
            <a:ext cx="577800" cy="1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User Flow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834600" cy="17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82850" y="228600"/>
            <a:ext cx="877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2400">
                <a:latin typeface="Noto Sans KR"/>
                <a:ea typeface="Noto Sans KR"/>
                <a:cs typeface="Noto Sans KR"/>
                <a:sym typeface="Noto Sans KR"/>
              </a:rPr>
              <a:t>Wireframe</a:t>
            </a:r>
            <a:endParaRPr b="1" sz="24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570600" y="906425"/>
            <a:ext cx="8002800" cy="38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/>
        </p:nvSpPr>
        <p:spPr>
          <a:xfrm>
            <a:off x="1180200" y="1643288"/>
            <a:ext cx="37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코스피, 美 훈풍에 2810선 회복…연중 최고점 경신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570600" y="906425"/>
            <a:ext cx="8002800" cy="41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1303975" y="2320400"/>
            <a:ext cx="34488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1303975" y="2530775"/>
            <a:ext cx="34488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303975" y="2741150"/>
            <a:ext cx="23613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303975" y="2951525"/>
            <a:ext cx="34488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1303975" y="3161900"/>
            <a:ext cx="18696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1303975" y="3582650"/>
            <a:ext cx="34488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1303975" y="3793025"/>
            <a:ext cx="34488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1303975" y="4003400"/>
            <a:ext cx="2197500" cy="1413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101950" y="1045625"/>
            <a:ext cx="5996400" cy="1413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896475" y="1045625"/>
            <a:ext cx="145500" cy="1413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691000" y="1045625"/>
            <a:ext cx="145500" cy="1413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7191274" y="1045625"/>
            <a:ext cx="888600" cy="1413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138700" y="1045625"/>
            <a:ext cx="145500" cy="1413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8343025" y="1045625"/>
            <a:ext cx="145500" cy="141300"/>
          </a:xfrm>
          <a:prstGeom prst="roundRect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5781525" y="1266050"/>
            <a:ext cx="2791800" cy="3509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5844975" y="1347125"/>
            <a:ext cx="26649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FE599"/>
                </a:highlight>
              </a:rPr>
              <a:t>감지된 언어</a:t>
            </a:r>
            <a:r>
              <a:rPr b="1" lang="en" sz="900">
                <a:solidFill>
                  <a:schemeClr val="dk1"/>
                </a:solidFill>
              </a:rPr>
              <a:t> : Korean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FE599"/>
                </a:highlight>
              </a:rPr>
              <a:t>추출된 키워드</a:t>
            </a:r>
            <a:r>
              <a:rPr b="1" lang="en" sz="900">
                <a:solidFill>
                  <a:schemeClr val="dk1"/>
                </a:solidFill>
              </a:rPr>
              <a:t> :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</a:rPr>
              <a:t>외국인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</a:rPr>
              <a:t>미국 고용시장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</a:rPr>
              <a:t>원/달러 환율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900"/>
              <a:buChar char="●"/>
            </a:pPr>
            <a:r>
              <a:rPr b="1" lang="en" sz="900">
                <a:solidFill>
                  <a:srgbClr val="CC0000"/>
                </a:solidFill>
              </a:rPr>
              <a:t>현대차</a:t>
            </a:r>
            <a:endParaRPr b="1" sz="9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FE599"/>
                </a:highlight>
              </a:rPr>
              <a:t>분석된 감정</a:t>
            </a:r>
            <a:r>
              <a:rPr b="1" lang="en" sz="900">
                <a:solidFill>
                  <a:schemeClr val="dk1"/>
                </a:solidFill>
              </a:rPr>
              <a:t> : Positive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FE599"/>
                </a:highlight>
              </a:rPr>
              <a:t>인식된 개체</a:t>
            </a:r>
            <a:r>
              <a:rPr b="1" lang="en" sz="900">
                <a:solidFill>
                  <a:schemeClr val="dk1"/>
                </a:solidFill>
              </a:rPr>
              <a:t> : 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900"/>
              <a:buChar char="●"/>
            </a:pPr>
            <a:r>
              <a:rPr b="1" lang="en" sz="900">
                <a:solidFill>
                  <a:srgbClr val="CC0000"/>
                </a:solidFill>
                <a:highlight>
                  <a:schemeClr val="lt1"/>
                </a:highlight>
              </a:rPr>
              <a:t>현대차</a:t>
            </a:r>
            <a:endParaRPr b="1" sz="900">
              <a:solidFill>
                <a:srgbClr val="CC0000"/>
              </a:solidFill>
              <a:highlight>
                <a:schemeClr val="lt1"/>
              </a:highlight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한국거래소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뉴욕증권거래소(NYSE)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highlight>
                  <a:srgbClr val="FFE599"/>
                </a:highlight>
              </a:rPr>
              <a:t>요약 내용</a:t>
            </a:r>
            <a:r>
              <a:rPr b="1" lang="en" sz="900">
                <a:solidFill>
                  <a:schemeClr val="dk1"/>
                </a:solidFill>
              </a:rPr>
              <a:t> :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4일 한국거래소에 따르면, 코스피는 전날 뉴욕증시의 긍정적 영향으로 2800선을 회복하며 2815.0에 거래되고 있다. 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외국인과 기관의 순매수가 지수 상승을 이끌고 있다 (현대차 등).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원·달러 환율은 1385.6원으로 하락 출발했다.</a:t>
            </a:r>
            <a:endParaRPr b="1" sz="9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